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4" r:id="rId5"/>
    <p:sldId id="305" r:id="rId6"/>
    <p:sldId id="306" r:id="rId7"/>
    <p:sldId id="307" r:id="rId8"/>
    <p:sldId id="308" r:id="rId9"/>
    <p:sldId id="310" r:id="rId10"/>
    <p:sldId id="311" r:id="rId11"/>
    <p:sldId id="312" r:id="rId12"/>
    <p:sldId id="313" r:id="rId13"/>
    <p:sldId id="319" r:id="rId14"/>
    <p:sldId id="315" r:id="rId15"/>
    <p:sldId id="320" r:id="rId16"/>
    <p:sldId id="314" r:id="rId17"/>
    <p:sldId id="316" r:id="rId18"/>
    <p:sldId id="317" r:id="rId19"/>
    <p:sldId id="318" r:id="rId20"/>
    <p:sldId id="32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C48B-06C5-B18D-8F81-2DBD92A7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5EEBA-D607-0012-19E1-0AB3C7ACA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1290E-F280-D5B1-5143-2D2E82FE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C9D4F-585D-7903-A023-34A02673A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6A15-9053-70BC-0AF2-2EABCE59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8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24CD-C5B7-CBFC-77F2-6F97A7A2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44A05-2014-4462-B453-D16CD9AB7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B68E7-8F66-C25D-2879-705A158B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2F7D-F54A-3BB3-8FEF-94FB98D2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A665C-3F90-8B6C-9FD8-3F079E6D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9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CC4DD0-9CE4-9C0C-D676-52D4E9D4A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5F100-19B2-AF38-1728-2557A8A02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903B2-7B0B-21E7-8A88-881CED2A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6221-BB32-48A1-97FF-D3681C81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88E3-BD3D-DD14-27A8-434A4CF6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6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92B3-F594-76B4-8FFE-EDAF8C8B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AEF26-2B14-1E11-AEA7-10281974D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E7D6B-CA86-C5B3-2A63-8015D0C1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103B6-48EB-10B5-BEF8-5E6C319A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1E28F-1FE4-D343-BB62-1F68CF0D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3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2013-D0AE-60C1-8DEA-AD6F0F9F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51F82-4B4A-2BF3-6AAE-B1AF1CA33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4F8F2-3990-7E00-446B-0856BE9C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88EE5-2907-6D6D-261F-72489732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BB21A-B161-3110-A182-01939BB0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7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4CD0-6356-263A-2EA1-FCDC7F3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CCFB-B925-C54A-DE06-ADDE0EF0E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0B74B-2728-BD2A-9D3E-610D8CCBB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123D3-8196-CB31-802F-657BB61E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EACAF-8D58-C767-93D9-48933D9E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7AC2E-D0F9-EB1B-F717-1C4A75FB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1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6082-1626-AB09-F049-8F279BC4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D6F5D-0C3E-1168-08DF-F849D7430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5FED0-8860-59A0-2F15-3F156BFFB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F5014-BE24-94B8-3DD5-181E3E754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ACDA1-5286-6DBE-CC07-6BC7B9C07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E98F8-96C6-A3B4-732F-38BC9923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1556E-C343-C743-4B3A-AF9BDF0E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21A3F-91F5-DA0E-3DDE-CC4D5E1F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4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C2B3-6598-40A6-168E-F998E30F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FC0B9-B930-6B45-B14C-5E114A7B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04F9F-6597-637E-057C-A774DDA9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96436-D17E-6537-DFD2-3408B6E9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92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FC2C7-D447-DC62-63E6-32E88204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B7805-14E5-09D9-10B7-ECD81842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B8F8E-9EC8-F44B-BB06-CE2D7C29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643A-D73A-F3C9-7023-D664A23E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6833B-9002-0008-239B-ABF05C3A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F3D4F-9710-131C-C2A6-2C0809445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05921-3D36-0D02-D52E-11D19E7A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2D832-7B9E-FB44-5F8D-70983886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E8055-19B3-4AEF-09EA-037A440C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9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B84C-F456-D8B9-8B07-24F3A1FE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BFD52-F72C-96A1-C2CE-2F3667DBA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3C159-10D1-F5A8-D02D-3EC1B057F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D1440-D94B-B676-6321-E666D3E3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B13B8-3615-6804-96C1-D3C5A027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D7E54-30E6-C2F4-D970-EB5BA4AA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A0452-8E58-F06D-EEBD-907F8131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7C0CF-B02C-E9AB-9AF1-3F4DF18A2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4666B-07F1-D376-D1D8-2124CAD99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7F106C-08C6-4A33-872D-92E8ECDCB1D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76A89-A935-04C4-4424-06FB491C3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6A34E-7D7C-2B76-CA5E-B254ABA0D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CC658D-7EC2-454D-9AF0-579C46C08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7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3DCF-A19F-881C-E0DB-D9FB79697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NN Through Simple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D0940-0FCF-BD06-F657-A97AC7BF4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09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7B5AB-4B01-7D5D-1BE7-6D1B7202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97" y="2528406"/>
            <a:ext cx="6741279" cy="4329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48B20-2FE8-8034-48A9-B421B2D4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91" y="-68561"/>
            <a:ext cx="10515600" cy="61720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E33A2-50BB-F0B1-C126-26FA0BEF0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535" y="741971"/>
            <a:ext cx="10993265" cy="5413248"/>
          </a:xfrm>
        </p:spPr>
        <p:txBody>
          <a:bodyPr/>
          <a:lstStyle/>
          <a:p>
            <a:r>
              <a:rPr lang="en-US" sz="1800" dirty="0">
                <a:latin typeface="ArialMT"/>
              </a:rPr>
              <a:t>A</a:t>
            </a:r>
            <a:r>
              <a:rPr lang="en-US" sz="1800" b="0" i="0" u="none" strike="noStrike" baseline="0" dirty="0">
                <a:latin typeface="ArialMT"/>
              </a:rPr>
              <a:t> linear function as dividing line is straight Line so we can say that  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CourierNewPS-BoldMT"/>
              </a:rPr>
              <a:t>y = Ax</a:t>
            </a:r>
          </a:p>
          <a:p>
            <a:r>
              <a:rPr lang="en-US" sz="1800" b="0" i="0" u="none" strike="noStrike" baseline="0" dirty="0">
                <a:latin typeface="ArialMT"/>
              </a:rPr>
              <a:t>Why the names </a:t>
            </a:r>
            <a:r>
              <a:rPr lang="en-US" sz="1800" b="1" i="0" u="none" strike="noStrike" baseline="0" dirty="0">
                <a:latin typeface="Arial-BoldMT"/>
              </a:rPr>
              <a:t>y </a:t>
            </a:r>
            <a:r>
              <a:rPr lang="en-US" sz="1800" b="0" i="0" u="none" strike="noStrike" baseline="0" dirty="0">
                <a:latin typeface="ArialMT"/>
              </a:rPr>
              <a:t>and </a:t>
            </a:r>
            <a:r>
              <a:rPr lang="en-US" sz="1800" b="1" i="0" u="none" strike="noStrike" baseline="0" dirty="0">
                <a:latin typeface="Arial-BoldMT"/>
              </a:rPr>
              <a:t>x </a:t>
            </a:r>
            <a:r>
              <a:rPr lang="en-US" sz="1800" b="0" i="0" u="none" strike="noStrike" baseline="0" dirty="0">
                <a:latin typeface="ArialMT"/>
              </a:rPr>
              <a:t>instead of length and width as done in km and miles example:</a:t>
            </a:r>
          </a:p>
          <a:p>
            <a:r>
              <a:rPr lang="en-US" sz="1800" dirty="0">
                <a:solidFill>
                  <a:srgbClr val="FF0000"/>
                </a:solidFill>
                <a:latin typeface="ArialMT"/>
              </a:rPr>
              <a:t>Because </a:t>
            </a:r>
            <a:r>
              <a:rPr lang="en-US" sz="1800" b="0" i="0" u="none" strike="noStrike" baseline="0" dirty="0">
                <a:latin typeface="ArialMT"/>
              </a:rPr>
              <a:t>the line is not a predictor here. It doesn’t convert width to length,</a:t>
            </a:r>
            <a:r>
              <a:rPr lang="en-US" sz="1800" dirty="0">
                <a:latin typeface="ArialMT"/>
              </a:rPr>
              <a:t> but </a:t>
            </a:r>
            <a:r>
              <a:rPr lang="en-US" sz="1800" b="0" i="0" u="none" strike="noStrike" baseline="0" dirty="0">
                <a:latin typeface="ArialMT"/>
              </a:rPr>
              <a:t>it is a dividing line, a classifier. </a:t>
            </a:r>
          </a:p>
          <a:p>
            <a:pPr algn="l"/>
            <a:r>
              <a:rPr lang="en-US" sz="1800" dirty="0">
                <a:latin typeface="ArialMT"/>
              </a:rPr>
              <a:t>T</a:t>
            </a:r>
            <a:r>
              <a:rPr lang="en-US" sz="1800" b="0" i="0" u="none" strike="noStrike" baseline="0" dirty="0">
                <a:latin typeface="ArialMT"/>
              </a:rPr>
              <a:t>he parameter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controls the slope of the line.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MT"/>
              </a:rPr>
              <a:t> The larger </a:t>
            </a:r>
            <a:r>
              <a:rPr lang="en-US" sz="1800" b="1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-BoldMT"/>
              </a:rPr>
              <a:t>A </a:t>
            </a:r>
            <a:r>
              <a:rPr lang="en-US" sz="1800" b="0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MT"/>
              </a:rPr>
              <a:t>is the larger the slope.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A99E3-DEA3-0FB4-4AEC-95B93829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838" y="1479287"/>
            <a:ext cx="5586346" cy="4495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BB790-2EDA-37E0-0DB9-02B73BF0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Training Data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B4E3-4216-A50A-C2AD-E452F187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27" y="1614570"/>
            <a:ext cx="11264973" cy="5151990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is 0.25 to get started. The dividing line is </a:t>
            </a:r>
            <a:r>
              <a:rPr lang="en-US" sz="1800" b="1" i="0" u="none" strike="noStrike" baseline="0" dirty="0">
                <a:latin typeface="Arial-BoldMT"/>
              </a:rPr>
              <a:t>y = 0.25x</a:t>
            </a:r>
          </a:p>
          <a:p>
            <a:r>
              <a:rPr lang="en-US" sz="2800" b="1" i="0" u="none" strike="noStrike" baseline="0" dirty="0">
                <a:solidFill>
                  <a:srgbClr val="FF0000"/>
                </a:solidFill>
                <a:latin typeface="CourierNewPS-BoldMT"/>
              </a:rPr>
              <a:t>y = Ax</a:t>
            </a:r>
          </a:p>
          <a:p>
            <a:r>
              <a:rPr lang="en-US" sz="1800" b="1" dirty="0">
                <a:latin typeface="Arial-BoldMT"/>
              </a:rPr>
              <a:t>How to adjust line: </a:t>
            </a:r>
          </a:p>
          <a:p>
            <a:r>
              <a:rPr lang="en-US" sz="1800" b="1" dirty="0">
                <a:latin typeface="Arial-BoldMT"/>
              </a:rPr>
              <a:t>Step of repeated instructions or </a:t>
            </a:r>
            <a:r>
              <a:rPr lang="en-US" sz="1800" b="0" i="0" u="none" strike="noStrike" baseline="0" dirty="0">
                <a:latin typeface="ArialMT"/>
              </a:rPr>
              <a:t>an </a:t>
            </a:r>
            <a:r>
              <a:rPr lang="en-US" sz="1800" b="1" i="0" u="none" strike="noStrike" baseline="0" dirty="0">
                <a:latin typeface="Arial-BoldMT"/>
              </a:rPr>
              <a:t>algorithm.</a:t>
            </a:r>
          </a:p>
          <a:p>
            <a:r>
              <a:rPr lang="en-US" sz="1800" b="1" dirty="0">
                <a:highlight>
                  <a:srgbClr val="FFFF00"/>
                </a:highlight>
                <a:latin typeface="Arial-BoldMT"/>
              </a:rPr>
              <a:t>FOR EXAMPLE,</a:t>
            </a:r>
            <a:endParaRPr lang="en-US" sz="1800" b="1" i="0" u="none" strike="noStrike" baseline="0" dirty="0">
              <a:highlight>
                <a:srgbClr val="FFFF00"/>
              </a:highlight>
              <a:latin typeface="Arial-BoldMT"/>
            </a:endParaRPr>
          </a:p>
          <a:p>
            <a:pPr algn="l"/>
            <a:r>
              <a:rPr lang="en-US" sz="1800" dirty="0">
                <a:latin typeface="ArialMT"/>
              </a:rPr>
              <a:t>T</a:t>
            </a:r>
            <a:r>
              <a:rPr lang="en-US" sz="1800" b="0" i="0" u="none" strike="noStrike" baseline="0" dirty="0">
                <a:latin typeface="ArialMT"/>
              </a:rPr>
              <a:t>he width is 3.0 and length is 1.0 for a ladybird. If we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tested the </a:t>
            </a:r>
            <a:r>
              <a:rPr lang="en-US" sz="1800" b="1" i="0" u="none" strike="noStrike" baseline="0" dirty="0">
                <a:latin typeface="Arial-BoldMT"/>
              </a:rPr>
              <a:t>y = Ax </a:t>
            </a:r>
            <a:r>
              <a:rPr lang="en-US" sz="1800" b="0" i="0" u="none" strike="noStrike" baseline="0" dirty="0">
                <a:latin typeface="ArialMT"/>
              </a:rPr>
              <a:t>function with this example where </a:t>
            </a:r>
            <a:r>
              <a:rPr lang="en-US" sz="1800" b="1" i="0" u="none" strike="noStrike" baseline="0" dirty="0">
                <a:latin typeface="Arial-BoldMT"/>
              </a:rPr>
              <a:t>x </a:t>
            </a:r>
            <a:r>
              <a:rPr lang="en-US" sz="1800" b="0" i="0" u="none" strike="noStrike" baseline="0" dirty="0">
                <a:latin typeface="ArialMT"/>
              </a:rPr>
              <a:t>is 3.0, </a:t>
            </a:r>
          </a:p>
          <a:p>
            <a:pPr algn="l"/>
            <a:r>
              <a:rPr lang="en-US" sz="1800" b="1" i="0" u="none" strike="noStrike" baseline="0" dirty="0">
                <a:latin typeface="CourierNewPS-BoldMT"/>
              </a:rPr>
              <a:t>y = (0.25) * (3.0) = 0.75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The parameter </a:t>
            </a:r>
            <a:r>
              <a:rPr lang="en-US" sz="1800" b="1" i="0" u="none" strike="noStrike" baseline="0" dirty="0">
                <a:latin typeface="Arial-BoldMT"/>
              </a:rPr>
              <a:t>A = 0.25, (</a:t>
            </a:r>
            <a:r>
              <a:rPr lang="en-US" sz="1800" b="0" i="0" u="none" strike="noStrike" baseline="0" dirty="0">
                <a:latin typeface="ArialMT"/>
              </a:rPr>
              <a:t>initial randomly chosen)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So  for a bug of width 3.0, the length should be 0.75.</a:t>
            </a:r>
          </a:p>
          <a:p>
            <a:pPr algn="l"/>
            <a:r>
              <a:rPr lang="en-US" sz="2000" b="1" i="0" u="none" strike="noStrike" baseline="0" dirty="0">
                <a:latin typeface="ArialMT"/>
              </a:rPr>
              <a:t>that’s too small</a:t>
            </a:r>
          </a:p>
          <a:p>
            <a:pPr algn="l"/>
            <a:r>
              <a:rPr lang="en-US" sz="1800" dirty="0">
                <a:latin typeface="ArialMT"/>
              </a:rPr>
              <a:t>As </a:t>
            </a:r>
            <a:r>
              <a:rPr lang="en-US" sz="1800" b="0" i="0" u="none" strike="noStrike" baseline="0" dirty="0">
                <a:latin typeface="ArialMT"/>
              </a:rPr>
              <a:t>the training data example tells us it must be a length of 1.0</a:t>
            </a:r>
          </a:p>
          <a:p>
            <a:pPr algn="l"/>
            <a:r>
              <a:rPr lang="en-US" sz="2400" b="0" i="0" u="none" strike="noStrike" baseline="0" dirty="0">
                <a:solidFill>
                  <a:srgbClr val="FF0000"/>
                </a:solidFill>
                <a:latin typeface="ArialMT"/>
              </a:rPr>
              <a:t>There is an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Arial-BoldMT"/>
              </a:rPr>
              <a:t>error (</a:t>
            </a:r>
            <a:r>
              <a:rPr lang="en-US" sz="1800" b="0" i="0" u="none" strike="noStrike" baseline="0" dirty="0">
                <a:latin typeface="ArialMT"/>
              </a:rPr>
              <a:t>this error is used  to inform how to adjust the parameter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Arial-BoldMT"/>
              </a:rPr>
              <a:t>)  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Arial-BoldMT"/>
                <a:hlinkClick r:id="rId3" action="ppaction://hlinksldjump"/>
              </a:rPr>
              <a:t>BACK</a:t>
            </a:r>
            <a:endParaRPr lang="en-US" sz="2400" b="1" i="0" u="none" strike="noStrike" baseline="0" dirty="0">
              <a:solidFill>
                <a:srgbClr val="FF0000"/>
              </a:solidFill>
              <a:latin typeface="Arial-BoldMT"/>
            </a:endParaRPr>
          </a:p>
          <a:p>
            <a:pPr algn="l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81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40701-198C-7ECB-0395-8615CF9E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123928" cy="4903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3142AB-1972-7128-A3C6-16FBFA6D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06B0D-6ACD-F3BC-AA68-8AF372BFA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rialMT"/>
              </a:rPr>
              <a:t>This line seems to be a predictor of a bug’s length given its width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The line is required to be a dividing line between ladybirds 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and caterpillars, not  a predictor of a bug’s length given 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ArialMT"/>
              </a:rPr>
              <a:t>its width.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ArialMT"/>
            </a:endParaRPr>
          </a:p>
          <a:p>
            <a:pPr marL="0" indent="0" algn="l">
              <a:buNone/>
            </a:pPr>
            <a:r>
              <a:rPr lang="en-US" sz="1800" b="1" i="0" u="none" strike="noStrike" baseline="0" dirty="0">
                <a:latin typeface="Arial-BoldMT"/>
              </a:rPr>
              <a:t>	Another Example </a:t>
            </a:r>
            <a:r>
              <a:rPr lang="en-US" sz="1800" i="0" u="none" strike="noStrike" baseline="0" dirty="0">
                <a:latin typeface="Arial-BoldMT"/>
              </a:rPr>
              <a:t>y</a:t>
            </a:r>
            <a:r>
              <a:rPr lang="en-US" sz="1800" b="1" i="0" u="none" strike="noStrike" baseline="0" dirty="0">
                <a:latin typeface="Arial-BoldMT"/>
              </a:rPr>
              <a:t> </a:t>
            </a:r>
            <a:r>
              <a:rPr lang="en-US" sz="1800" b="0" i="0" u="none" strike="noStrike" baseline="0" dirty="0">
                <a:latin typeface="ArialMT"/>
              </a:rPr>
              <a:t>= 1.1 when </a:t>
            </a:r>
            <a:r>
              <a:rPr lang="en-US" sz="1800" b="1" i="0" u="none" strike="noStrike" baseline="0" dirty="0">
                <a:latin typeface="Arial-BoldMT"/>
              </a:rPr>
              <a:t>x </a:t>
            </a:r>
            <a:r>
              <a:rPr lang="en-US" sz="1800" b="0" i="0" u="none" strike="noStrike" baseline="0" dirty="0">
                <a:latin typeface="ArialMT"/>
              </a:rPr>
              <a:t>= 3.0</a:t>
            </a:r>
          </a:p>
          <a:p>
            <a:pPr marL="0" indent="0" algn="l">
              <a:buNone/>
            </a:pPr>
            <a:r>
              <a:rPr lang="en-US" sz="1800" b="1" i="0" u="none" strike="noStrike" baseline="0" dirty="0">
                <a:latin typeface="ArialMT"/>
              </a:rPr>
              <a:t>	E</a:t>
            </a:r>
            <a:r>
              <a:rPr lang="en-US" sz="1800" b="1" i="0" u="none" strike="noStrike" baseline="0" dirty="0">
                <a:latin typeface="CourierNewPS-BoldMT"/>
              </a:rPr>
              <a:t>rror = (desired target – actual output)</a:t>
            </a:r>
          </a:p>
          <a:p>
            <a:pPr marL="0" indent="0" algn="l">
              <a:buNone/>
            </a:pPr>
            <a:r>
              <a:rPr lang="en-US" sz="1800" b="1" i="0" u="none" strike="noStrike" baseline="0" dirty="0">
                <a:latin typeface="CourierNewPS-BoldMT"/>
              </a:rPr>
              <a:t>	E = 1.1 - 0.75 = 0.35</a:t>
            </a:r>
          </a:p>
        </p:txBody>
      </p:sp>
    </p:spTree>
    <p:extLst>
      <p:ext uri="{BB962C8B-B14F-4D97-AF65-F5344CB8AC3E}">
        <p14:creationId xmlns:p14="http://schemas.microsoft.com/office/powerpoint/2010/main" val="311513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88D59-696D-CD7F-DE6F-50897946F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705" y="2326715"/>
            <a:ext cx="6956261" cy="45312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684F7-E8A0-DA39-7144-8159A40C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i="0" u="none" strike="noStrike" baseline="0" dirty="0">
                <a:latin typeface="ArialMT"/>
              </a:rPr>
              <a:t>Visual Representation of </a:t>
            </a:r>
            <a:br>
              <a:rPr lang="en-US" sz="3600" b="1" i="0" u="none" strike="noStrike" baseline="0" dirty="0">
                <a:latin typeface="ArialMT"/>
              </a:rPr>
            </a:br>
            <a:r>
              <a:rPr lang="en-US" sz="3600" b="1" i="0" u="none" strike="noStrike" baseline="0" dirty="0">
                <a:latin typeface="ArialMT"/>
              </a:rPr>
              <a:t>E</a:t>
            </a:r>
            <a:r>
              <a:rPr lang="en-US" sz="3600" b="1" i="0" u="none" strike="noStrike" baseline="0" dirty="0">
                <a:latin typeface="CourierNewPS-BoldMT"/>
              </a:rPr>
              <a:t>rror = (desired target – actual output)</a:t>
            </a:r>
            <a:br>
              <a:rPr lang="en-US" sz="4400" b="1" i="0" u="none" strike="noStrike" baseline="0" dirty="0">
                <a:latin typeface="CourierNewPS-BoldMT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1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53DC-2EB9-3507-DEF7-198E68BC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Parameter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CC1F4A-0190-25D8-D887-8B150C718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52" y="3027438"/>
            <a:ext cx="6854990" cy="33660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97448E-4B97-8553-F1F1-085E3CC8395A}"/>
              </a:ext>
            </a:extLst>
          </p:cNvPr>
          <p:cNvSpPr txBox="1"/>
          <p:nvPr/>
        </p:nvSpPr>
        <p:spPr>
          <a:xfrm>
            <a:off x="459618" y="1411238"/>
            <a:ext cx="116211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i="0" u="none" strike="noStrike" baseline="0" dirty="0">
                <a:latin typeface="Arial-BoldMT"/>
              </a:rPr>
              <a:t>E </a:t>
            </a:r>
            <a:r>
              <a:rPr lang="en-US" sz="1800" b="0" i="0" u="none" strike="noStrike" baseline="0" dirty="0">
                <a:latin typeface="ArialMT"/>
              </a:rPr>
              <a:t>to guide us to a better refined parameter </a:t>
            </a:r>
            <a:r>
              <a:rPr lang="en-US" sz="1800" b="1" i="0" u="none" strike="noStrike" baseline="0" dirty="0">
                <a:latin typeface="Arial-BoldMT"/>
              </a:rPr>
              <a:t>A but how?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latin typeface="ArialMT"/>
              </a:rPr>
              <a:t>the linear function for the classifier:  </a:t>
            </a:r>
            <a:r>
              <a:rPr lang="en-US" b="1" dirty="0">
                <a:latin typeface="Arial-BoldMT"/>
              </a:rPr>
              <a:t>Y = Ax</a:t>
            </a:r>
          </a:p>
          <a:p>
            <a:r>
              <a:rPr lang="en-US" b="1" dirty="0">
                <a:latin typeface="Arial-BoldMT"/>
              </a:rPr>
              <a:t>Consider correct desired value for target is t = (A+</a:t>
            </a:r>
            <a:r>
              <a:rPr lang="el-GR" b="1" dirty="0">
                <a:effectLst/>
              </a:rPr>
              <a:t>Δ</a:t>
            </a:r>
            <a:r>
              <a:rPr lang="en-US" b="1" dirty="0">
                <a:effectLst/>
              </a:rPr>
              <a:t>A)x  </a:t>
            </a:r>
          </a:p>
          <a:p>
            <a:r>
              <a:rPr lang="en-US" b="1" dirty="0"/>
              <a:t>Where </a:t>
            </a:r>
            <a:r>
              <a:rPr lang="el-GR" b="1" dirty="0">
                <a:effectLst/>
              </a:rPr>
              <a:t>Δ</a:t>
            </a:r>
            <a:r>
              <a:rPr lang="en-US" b="1" dirty="0"/>
              <a:t> means small change or delta, i.e. required for adjusting 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D71B8-720F-174D-5CC5-A3CF4B075A28}"/>
              </a:ext>
            </a:extLst>
          </p:cNvPr>
          <p:cNvSpPr txBox="1"/>
          <p:nvPr/>
        </p:nvSpPr>
        <p:spPr>
          <a:xfrm>
            <a:off x="6526589" y="291050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rgbClr val="FF0000"/>
                </a:solidFill>
                <a:latin typeface="ArialMT"/>
              </a:rPr>
              <a:t>E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CourierNewPS-BoldMT"/>
              </a:rPr>
              <a:t>rror = (desired target – actual output)</a:t>
            </a:r>
          </a:p>
          <a:p>
            <a:pPr algn="l"/>
            <a:r>
              <a:rPr lang="en-US" sz="1800" b="1" i="0" u="none" strike="noStrike" baseline="0" dirty="0">
                <a:latin typeface="CourierNewPS-BoldMT"/>
              </a:rPr>
              <a:t>	t - y = (A + </a:t>
            </a:r>
            <a:r>
              <a:rPr lang="el-GR" sz="1800" b="1" i="0" u="none" strike="noStrike" baseline="0" dirty="0">
                <a:latin typeface="CourierNewPS-BoldMT"/>
              </a:rPr>
              <a:t>Δ</a:t>
            </a:r>
            <a:r>
              <a:rPr lang="en-US" sz="1800" b="1" i="0" u="none" strike="noStrike" baseline="0" dirty="0">
                <a:latin typeface="CourierNewPS-BoldMT"/>
              </a:rPr>
              <a:t>A)x Ax</a:t>
            </a:r>
          </a:p>
          <a:p>
            <a:pPr algn="l"/>
            <a:r>
              <a:rPr lang="en-US" b="1" dirty="0">
                <a:solidFill>
                  <a:srgbClr val="FF0000"/>
                </a:solidFill>
                <a:latin typeface="CourierNewPS-BoldMT"/>
              </a:rPr>
              <a:t>	</a:t>
            </a:r>
            <a:r>
              <a:rPr lang="en-US" sz="1800" b="1" i="0" u="none" strike="noStrike" baseline="0" dirty="0">
                <a:latin typeface="CourierNewPS-BoldMT"/>
              </a:rPr>
              <a:t>E = t – y = Ax + (</a:t>
            </a:r>
            <a:r>
              <a:rPr lang="el-GR" sz="1800" b="1" i="0" u="none" strike="noStrike" baseline="0" dirty="0">
                <a:latin typeface="CourierNewPS-BoldMT"/>
              </a:rPr>
              <a:t>Δ</a:t>
            </a:r>
            <a:r>
              <a:rPr lang="en-US" sz="1800" b="1" i="0" u="none" strike="noStrike" baseline="0" dirty="0">
                <a:latin typeface="CourierNewPS-BoldMT"/>
              </a:rPr>
              <a:t>A)x Ax</a:t>
            </a:r>
          </a:p>
          <a:p>
            <a:pPr algn="l"/>
            <a:r>
              <a:rPr lang="en-US" sz="1800" b="1" i="0" u="none" strike="noStrike" baseline="0" dirty="0">
                <a:latin typeface="CourierNewPS-BoldMT"/>
              </a:rPr>
              <a:t>	E = (</a:t>
            </a:r>
            <a:r>
              <a:rPr lang="el-GR" sz="1800" b="1" i="0" u="none" strike="noStrike" baseline="0" dirty="0">
                <a:latin typeface="CourierNewPS-BoldMT"/>
              </a:rPr>
              <a:t>Δ</a:t>
            </a:r>
            <a:r>
              <a:rPr lang="en-US" sz="1800" b="1" i="0" u="none" strike="noStrike" baseline="0" dirty="0">
                <a:latin typeface="CourierNewPS-BoldMT"/>
              </a:rPr>
              <a:t>A)x</a:t>
            </a:r>
            <a:endParaRPr lang="en-US" sz="1800" b="1" i="0" u="none" strike="noStrike" baseline="0" dirty="0">
              <a:solidFill>
                <a:srgbClr val="FF0000"/>
              </a:solidFill>
              <a:latin typeface="CourierNewPS-Bold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1E297-022C-D05F-A799-9B5E119BDA57}"/>
              </a:ext>
            </a:extLst>
          </p:cNvPr>
          <p:cNvSpPr txBox="1"/>
          <p:nvPr/>
        </p:nvSpPr>
        <p:spPr>
          <a:xfrm>
            <a:off x="6583142" y="5569545"/>
            <a:ext cx="54975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MT"/>
              </a:rPr>
              <a:t>H</a:t>
            </a:r>
            <a:r>
              <a:rPr lang="en-US" sz="1800" b="0" i="0" u="none" strike="noStrike" baseline="0" dirty="0">
                <a:latin typeface="ArialMT"/>
              </a:rPr>
              <a:t>ow much to adjust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by to improve the slope of the line so it is a better classifier, being informed by the error </a:t>
            </a:r>
            <a:r>
              <a:rPr lang="en-US" sz="1800" b="1" i="0" u="none" strike="noStrike" baseline="0" dirty="0">
                <a:latin typeface="Arial-BoldMT"/>
              </a:rPr>
              <a:t>E 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F64E36-C1B8-C94B-83B5-5F19EBFA7AEE}"/>
              </a:ext>
            </a:extLst>
          </p:cNvPr>
          <p:cNvCxnSpPr/>
          <p:nvPr/>
        </p:nvCxnSpPr>
        <p:spPr>
          <a:xfrm flipH="1" flipV="1">
            <a:off x="6308876" y="5413829"/>
            <a:ext cx="367695" cy="246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9F8327-95C4-02DB-F03C-F5CB2400D0F7}"/>
              </a:ext>
            </a:extLst>
          </p:cNvPr>
          <p:cNvSpPr txBox="1"/>
          <p:nvPr/>
        </p:nvSpPr>
        <p:spPr>
          <a:xfrm>
            <a:off x="7480906" y="6325425"/>
            <a:ext cx="409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0" u="none" strike="noStrike" baseline="0" dirty="0">
                <a:latin typeface="ArialMT"/>
              </a:rPr>
              <a:t>Therefore, visiting our example</a:t>
            </a:r>
            <a:r>
              <a:rPr lang="en-US" sz="1800" b="1" i="0" u="none" strike="noStrike" baseline="0" dirty="0">
                <a:latin typeface="ArialMT"/>
              </a:rPr>
              <a:t> </a:t>
            </a:r>
            <a:r>
              <a:rPr lang="en-US" sz="1800" b="1" i="0" u="none" strike="noStrike" baseline="0" dirty="0">
                <a:latin typeface="ArialMT"/>
                <a:hlinkClick r:id="rId3" action="ppaction://hlinksldjump"/>
              </a:rPr>
              <a:t>Back</a:t>
            </a:r>
            <a:r>
              <a:rPr lang="en-US" sz="1800" b="1" i="0" u="none" strike="noStrike" baseline="0" dirty="0">
                <a:latin typeface="Arial-BoldMT"/>
                <a:hlinkClick r:id="rId3" action="ppaction://hlinksldjump"/>
              </a:rPr>
              <a:t> </a:t>
            </a:r>
            <a:r>
              <a:rPr lang="en-US" sz="1800" i="0" u="none" strike="noStrike" baseline="0" dirty="0">
                <a:latin typeface="ArialMT"/>
                <a:hlinkClick r:id="rId3" action="ppaction://hlinksldjump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16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2925-0DC8-961D-595B-4751A5FE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5085"/>
          </a:xfrm>
        </p:spPr>
        <p:txBody>
          <a:bodyPr>
            <a:normAutofit fontScale="90000"/>
          </a:bodyPr>
          <a:lstStyle/>
          <a:p>
            <a:r>
              <a:rPr lang="en-US" dirty="0"/>
              <a:t>Updating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90F92-6005-6E49-59C7-88D67A268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19" y="1206348"/>
            <a:ext cx="10515600" cy="435133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ArialMT"/>
              </a:rPr>
              <a:t>The error was 0.35 and the </a:t>
            </a:r>
            <a:r>
              <a:rPr lang="en-US" sz="1800" b="1" i="0" u="none" strike="noStrike" baseline="0" dirty="0">
                <a:latin typeface="Arial-BoldMT"/>
              </a:rPr>
              <a:t>x </a:t>
            </a:r>
            <a:r>
              <a:rPr lang="en-US" sz="1800" b="0" i="0" u="none" strike="noStrike" baseline="0" dirty="0">
                <a:latin typeface="ArialMT"/>
              </a:rPr>
              <a:t>was 3.0. 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That gives Δ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= </a:t>
            </a:r>
            <a:r>
              <a:rPr lang="en-US" sz="1800" b="1" i="0" u="none" strike="noStrike" baseline="0" dirty="0">
                <a:latin typeface="Arial-BoldMT"/>
              </a:rPr>
              <a:t>E </a:t>
            </a:r>
            <a:r>
              <a:rPr lang="en-US" sz="1800" b="0" i="0" u="none" strike="noStrike" baseline="0" dirty="0">
                <a:latin typeface="ArialMT"/>
              </a:rPr>
              <a:t>/ </a:t>
            </a:r>
            <a:r>
              <a:rPr lang="en-US" sz="1800" b="1" i="0" u="none" strike="noStrike" baseline="0" dirty="0">
                <a:latin typeface="Arial-BoldMT"/>
              </a:rPr>
              <a:t>x </a:t>
            </a:r>
            <a:r>
              <a:rPr lang="en-US" sz="1800" b="0" i="0" u="none" strike="noStrike" baseline="0" dirty="0">
                <a:latin typeface="ArialMT"/>
              </a:rPr>
              <a:t>as 0.35 / 3.0 = 0.1167. 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So, to change the current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= 0.25 by 0.1167. That means the new improved value for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is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(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+ Δ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) which is 0.25 + 0.1167 = 0.3667. </a:t>
            </a:r>
          </a:p>
          <a:p>
            <a:pPr algn="l"/>
            <a:r>
              <a:rPr lang="en-US" sz="1800" dirty="0">
                <a:latin typeface="ArialMT"/>
              </a:rPr>
              <a:t>Finally, </a:t>
            </a:r>
            <a:r>
              <a:rPr lang="en-US" sz="1800" b="0" i="0" u="none" strike="noStrike" baseline="0" dirty="0">
                <a:latin typeface="ArialMT"/>
              </a:rPr>
              <a:t>the calculated value of </a:t>
            </a:r>
            <a:r>
              <a:rPr lang="en-US" sz="1800" b="1" i="0" u="none" strike="noStrike" baseline="0" dirty="0">
                <a:latin typeface="Arial-BoldMT"/>
              </a:rPr>
              <a:t>y </a:t>
            </a:r>
            <a:r>
              <a:rPr lang="en-US" sz="1800" b="0" i="0" u="none" strike="noStrike" baseline="0" dirty="0">
                <a:latin typeface="ArialMT"/>
              </a:rPr>
              <a:t>with this new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is 1.1</a:t>
            </a:r>
          </a:p>
          <a:p>
            <a:pPr algn="l"/>
            <a:r>
              <a:rPr lang="en-US" sz="1800" b="1" dirty="0">
                <a:latin typeface="ArialMT"/>
              </a:rPr>
              <a:t>Another Example # </a:t>
            </a:r>
            <a:r>
              <a:rPr lang="en-US" sz="1800" b="1">
                <a:latin typeface="ArialMT"/>
              </a:rPr>
              <a:t>2 caterpillar</a:t>
            </a:r>
            <a:endParaRPr lang="en-US" sz="1800" b="1" dirty="0">
              <a:latin typeface="ArialMT"/>
            </a:endParaRPr>
          </a:p>
          <a:p>
            <a:pPr algn="l"/>
            <a:r>
              <a:rPr lang="en-US" sz="1800" b="1" dirty="0">
                <a:solidFill>
                  <a:srgbClr val="FF0000"/>
                </a:solidFill>
                <a:latin typeface="ArialMT"/>
              </a:rPr>
              <a:t>x =1.0  , y = 3.0 </a:t>
            </a:r>
            <a:r>
              <a:rPr lang="en-US" sz="1800" dirty="0">
                <a:latin typeface="ArialMT"/>
              </a:rPr>
              <a:t>and we have updated value </a:t>
            </a:r>
            <a:r>
              <a:rPr lang="en-US" sz="1800" b="0" i="0" u="none" strike="noStrike" baseline="0" dirty="0">
                <a:latin typeface="ArialMT"/>
              </a:rPr>
              <a:t>(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+ Δ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)  = 0.3667, so </a:t>
            </a:r>
            <a:r>
              <a:rPr lang="en-US" sz="1800" b="1" i="0" u="none" strike="noStrike" baseline="0" dirty="0">
                <a:latin typeface="Arial-BoldMT"/>
              </a:rPr>
              <a:t>y </a:t>
            </a:r>
            <a:r>
              <a:rPr lang="en-US" sz="1800" b="0" i="0" u="none" strike="noStrike" baseline="0" dirty="0">
                <a:latin typeface="ArialMT"/>
              </a:rPr>
              <a:t>= 0.3667 * 1.0 = 0.3667. but desired target is </a:t>
            </a:r>
            <a:r>
              <a:rPr lang="en-US" sz="1800" b="1" dirty="0">
                <a:solidFill>
                  <a:srgbClr val="FF0000"/>
                </a:solidFill>
                <a:latin typeface="ArialMT"/>
              </a:rPr>
              <a:t>y = 3.0 </a:t>
            </a:r>
          </a:p>
          <a:p>
            <a:pPr algn="l"/>
            <a:r>
              <a:rPr lang="en-US" sz="1800" b="1" dirty="0">
                <a:latin typeface="ArialMT"/>
              </a:rPr>
              <a:t>Let’s set </a:t>
            </a:r>
            <a:r>
              <a:rPr lang="en-US" sz="1800" b="0" i="0" u="none" strike="noStrike" baseline="0" dirty="0">
                <a:latin typeface="ArialMT"/>
              </a:rPr>
              <a:t>desired target value at 2.9. The error </a:t>
            </a:r>
            <a:r>
              <a:rPr lang="en-US" sz="1800" b="1" i="0" u="none" strike="noStrike" baseline="0" dirty="0">
                <a:latin typeface="Arial-BoldMT"/>
              </a:rPr>
              <a:t>E </a:t>
            </a:r>
            <a:r>
              <a:rPr lang="en-US" sz="1800" b="0" i="0" u="none" strike="noStrike" baseline="0" dirty="0">
                <a:latin typeface="ArialMT"/>
              </a:rPr>
              <a:t>is (2.9 0.3667) = 2.5333.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The Δ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is </a:t>
            </a:r>
            <a:r>
              <a:rPr lang="en-US" sz="1800" b="1" i="0" u="none" strike="noStrike" baseline="0" dirty="0">
                <a:latin typeface="Arial-BoldMT"/>
              </a:rPr>
              <a:t>E </a:t>
            </a:r>
            <a:r>
              <a:rPr lang="en-US" sz="1800" b="0" i="0" u="none" strike="noStrike" baseline="0" dirty="0">
                <a:latin typeface="ArialMT"/>
              </a:rPr>
              <a:t>/ </a:t>
            </a:r>
            <a:r>
              <a:rPr lang="en-US" sz="1800" b="1" i="0" u="none" strike="noStrike" baseline="0" dirty="0">
                <a:latin typeface="Arial-BoldMT"/>
              </a:rPr>
              <a:t>x </a:t>
            </a:r>
            <a:r>
              <a:rPr lang="en-US" sz="1800" b="0" i="0" u="none" strike="noStrike" baseline="0" dirty="0">
                <a:latin typeface="ArialMT"/>
              </a:rPr>
              <a:t>which is 2.5333 / 1.0 = 2.5333.</a:t>
            </a:r>
            <a:r>
              <a:rPr lang="en-US" sz="1800" dirty="0">
                <a:latin typeface="ArialMT"/>
              </a:rPr>
              <a:t> The </a:t>
            </a:r>
            <a:r>
              <a:rPr lang="en-US" sz="1800" b="0" i="0" u="none" strike="noStrike" baseline="0" dirty="0">
                <a:latin typeface="ArialMT"/>
              </a:rPr>
              <a:t>newer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is 0.3667 + 2.5333 = 2.9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820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236A-F2E9-B14D-66EE-775EB208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4E9FCB-3675-0C13-3111-96AB31A86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29" y="50035"/>
            <a:ext cx="8532628" cy="652962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61DB-DED8-FC2B-DAC2-46B80255E5EF}"/>
              </a:ext>
            </a:extLst>
          </p:cNvPr>
          <p:cNvSpPr txBox="1"/>
          <p:nvPr/>
        </p:nvSpPr>
        <p:spPr>
          <a:xfrm>
            <a:off x="5163671" y="581891"/>
            <a:ext cx="479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Error adjustment after 2</a:t>
            </a:r>
            <a:r>
              <a:rPr lang="en-US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training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09C4A-96B6-F741-36D4-16C95E696A17}"/>
              </a:ext>
            </a:extLst>
          </p:cNvPr>
          <p:cNvSpPr txBox="1"/>
          <p:nvPr/>
        </p:nvSpPr>
        <p:spPr>
          <a:xfrm>
            <a:off x="7764908" y="2567967"/>
            <a:ext cx="479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Error adjustment after 1</a:t>
            </a:r>
            <a:r>
              <a:rPr lang="en-US" baseline="30000" dirty="0">
                <a:solidFill>
                  <a:srgbClr val="0070C0"/>
                </a:solidFill>
              </a:rPr>
              <a:t>st</a:t>
            </a:r>
            <a:r>
              <a:rPr lang="en-US" dirty="0">
                <a:solidFill>
                  <a:srgbClr val="0070C0"/>
                </a:solidFill>
              </a:rPr>
              <a:t>  training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7BBF8-D200-9F7D-BEC3-7339680EB931}"/>
              </a:ext>
            </a:extLst>
          </p:cNvPr>
          <p:cNvSpPr txBox="1"/>
          <p:nvPr/>
        </p:nvSpPr>
        <p:spPr>
          <a:xfrm>
            <a:off x="7917308" y="4787718"/>
            <a:ext cx="479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Slope of  line with randomly chosen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CA38B-0067-468B-54EC-C4FC6E12F5A1}"/>
              </a:ext>
            </a:extLst>
          </p:cNvPr>
          <p:cNvSpPr txBox="1"/>
          <p:nvPr/>
        </p:nvSpPr>
        <p:spPr>
          <a:xfrm>
            <a:off x="1" y="6427097"/>
            <a:ext cx="1201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latin typeface="ArialMT"/>
              </a:rPr>
              <a:t>If U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ArialMT"/>
              </a:rPr>
              <a:t>pdating for each training data example, the final update simply matches the last training example closely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2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F6F28-CE00-3D95-1896-3880DFE04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686"/>
            <a:ext cx="10618410" cy="59882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A8B4E-0A3C-08C2-70A9-3EE2A87B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3819"/>
            <a:ext cx="6096000" cy="4928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321B2-4680-6023-66F0-8E13C40510E9}"/>
              </a:ext>
            </a:extLst>
          </p:cNvPr>
          <p:cNvSpPr txBox="1"/>
          <p:nvPr/>
        </p:nvSpPr>
        <p:spPr>
          <a:xfrm>
            <a:off x="6669313" y="820057"/>
            <a:ext cx="49663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to keep in context all learning example, We do not take every change in A(</a:t>
            </a:r>
            <a:r>
              <a:rPr lang="el-GR" sz="1800" b="0" i="0" u="none" strike="noStrike" baseline="0" dirty="0">
                <a:latin typeface="ArialMT"/>
              </a:rPr>
              <a:t>Δ </a:t>
            </a:r>
            <a:r>
              <a:rPr lang="en-US" sz="1800" b="1" i="0" u="none" strike="noStrike" baseline="0" dirty="0">
                <a:latin typeface="Arial-BoldMT"/>
              </a:rPr>
              <a:t>A</a:t>
            </a:r>
            <a:r>
              <a:rPr lang="en-US" dirty="0"/>
              <a:t>) as whole but fraction or part of it. </a:t>
            </a:r>
          </a:p>
          <a:p>
            <a:r>
              <a:rPr lang="en-US" dirty="0"/>
              <a:t>This is term as </a:t>
            </a:r>
            <a:r>
              <a:rPr lang="en-US" b="1" dirty="0"/>
              <a:t>moderation</a:t>
            </a:r>
            <a:r>
              <a:rPr lang="en-US" dirty="0"/>
              <a:t>  an important concept in ML.</a:t>
            </a:r>
          </a:p>
          <a:p>
            <a:r>
              <a:rPr lang="en-US" dirty="0"/>
              <a:t>This concept can also be observes in mile to KM example(changing parameter c by small amount). </a:t>
            </a:r>
          </a:p>
          <a:p>
            <a:r>
              <a:rPr lang="en-US" dirty="0"/>
              <a:t> 	</a:t>
            </a:r>
            <a:r>
              <a:rPr lang="el-GR" sz="1800" b="1" i="0" u="none" strike="noStrike" baseline="0" dirty="0">
                <a:latin typeface="CourierNewPS-BoldMT"/>
              </a:rPr>
              <a:t>Δ</a:t>
            </a:r>
            <a:r>
              <a:rPr lang="en-US" sz="1800" b="1" i="0" u="none" strike="noStrike" baseline="0" dirty="0">
                <a:latin typeface="CourierNewPS-BoldMT"/>
              </a:rPr>
              <a:t>A =</a:t>
            </a:r>
            <a:r>
              <a:rPr lang="en-US" sz="1800" b="1" i="0" u="none" strike="noStrike" baseline="0" dirty="0">
                <a:highlight>
                  <a:srgbClr val="FFFF00"/>
                </a:highlight>
                <a:latin typeface="CourierNewPS-BoldMT"/>
              </a:rPr>
              <a:t> L </a:t>
            </a:r>
            <a:r>
              <a:rPr lang="en-US" sz="1800" b="1" i="0" u="none" strike="noStrike" baseline="0" dirty="0">
                <a:latin typeface="CourierNewPS-BoldMT"/>
              </a:rPr>
              <a:t>(E / x ) </a:t>
            </a:r>
          </a:p>
          <a:p>
            <a:endParaRPr lang="en-US" sz="1800" b="1" i="0" u="none" strike="noStrike" baseline="0" dirty="0">
              <a:latin typeface="CourierNewPS-BoldMT"/>
            </a:endParaRPr>
          </a:p>
          <a:p>
            <a:r>
              <a:rPr lang="en-US" sz="1800" b="1" i="0" u="none" strike="noStrike" baseline="0" dirty="0">
                <a:latin typeface="CourierNewPS-BoldMT"/>
              </a:rPr>
              <a:t>Where L is moderation or </a:t>
            </a:r>
            <a:r>
              <a:rPr lang="en-US" sz="1800" b="1" i="0" u="none" strike="noStrike" baseline="0" dirty="0">
                <a:latin typeface="Arial-BoldMT"/>
              </a:rPr>
              <a:t>learning rate.</a:t>
            </a:r>
            <a:endParaRPr lang="en-US" dirty="0"/>
          </a:p>
          <a:p>
            <a:endParaRPr lang="en-US" dirty="0"/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If we take L </a:t>
            </a:r>
            <a:r>
              <a:rPr lang="en-US" sz="1800" b="0" i="0" u="none" strike="noStrike" baseline="0" dirty="0">
                <a:latin typeface="ArialMT"/>
              </a:rPr>
              <a:t>= 0.5, only update half as much as would have done without moderation.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8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029F-40B6-4874-81B7-0F3D0E1C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Calm down or moderate Learning 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CB8626-0F19-07E0-00EC-A19424DE7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107" y="2341251"/>
            <a:ext cx="8481831" cy="4330490"/>
          </a:xfrm>
        </p:spPr>
      </p:pic>
    </p:spTree>
    <p:extLst>
      <p:ext uri="{BB962C8B-B14F-4D97-AF65-F5344CB8AC3E}">
        <p14:creationId xmlns:p14="http://schemas.microsoft.com/office/powerpoint/2010/main" val="411049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5397-E20C-6FB6-3F38-C57AF583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The Learning Rate     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0CDC2C-2F10-62BB-76E6-23098197B3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070022-0849-40C3-27AB-CF0ED2C9B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7047" y="1369181"/>
            <a:ext cx="5837163" cy="4807782"/>
          </a:xfrm>
        </p:spPr>
        <p:txBody>
          <a:bodyPr/>
          <a:lstStyle/>
          <a:p>
            <a:r>
              <a:rPr lang="en-US" dirty="0"/>
              <a:t>1) First training : </a:t>
            </a:r>
            <a:r>
              <a:rPr lang="en-US" sz="1800" b="1" i="0" u="none" strike="noStrike" baseline="0" dirty="0">
                <a:latin typeface="Arial-BoldMT"/>
              </a:rPr>
              <a:t>y </a:t>
            </a:r>
            <a:r>
              <a:rPr lang="en-US" sz="1800" b="0" i="0" u="none" strike="noStrike" baseline="0" dirty="0">
                <a:latin typeface="ArialMT"/>
              </a:rPr>
              <a:t>= 0.25 * 3.0 = 0.75.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ArialMT"/>
              </a:rPr>
              <a:t>A desired value </a:t>
            </a:r>
            <a:r>
              <a:rPr lang="en-US" sz="1800" b="0" i="0" u="none" strike="noStrike" baseline="0" dirty="0">
                <a:latin typeface="ArialMT"/>
              </a:rPr>
              <a:t>of 1.1 gives us an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ArialMT"/>
              </a:rPr>
              <a:t>error </a:t>
            </a:r>
            <a:r>
              <a:rPr lang="en-US" sz="1800" b="0" i="0" u="none" strike="noStrike" baseline="0" dirty="0">
                <a:latin typeface="ArialMT"/>
              </a:rPr>
              <a:t>of 0.35. </a:t>
            </a:r>
          </a:p>
          <a:p>
            <a:r>
              <a:rPr lang="en-US" sz="1800" b="0" i="0" u="none" strike="noStrike" baseline="0" dirty="0">
                <a:latin typeface="ArialMT"/>
              </a:rPr>
              <a:t>The Δ </a:t>
            </a:r>
            <a:r>
              <a:rPr lang="en-US" sz="1800" b="1" i="0" u="none" strike="noStrike" baseline="0" dirty="0">
                <a:latin typeface="Arial-BoldMT"/>
              </a:rPr>
              <a:t>A </a:t>
            </a:r>
            <a:r>
              <a:rPr lang="en-US" sz="1800" b="0" i="0" u="none" strike="noStrike" baseline="0" dirty="0">
                <a:latin typeface="ArialMT"/>
              </a:rPr>
              <a:t>= </a:t>
            </a:r>
            <a:r>
              <a:rPr lang="en-US" sz="1800" b="1" i="0" u="none" strike="noStrike" baseline="0" dirty="0">
                <a:latin typeface="Arial-BoldMT"/>
              </a:rPr>
              <a:t>L </a:t>
            </a:r>
            <a:r>
              <a:rPr lang="en-US" sz="1800" b="0" i="0" u="none" strike="noStrike" baseline="0" dirty="0">
                <a:latin typeface="ArialMT"/>
              </a:rPr>
              <a:t>( </a:t>
            </a:r>
            <a:r>
              <a:rPr lang="en-US" sz="1800" b="1" i="0" u="none" strike="noStrike" baseline="0" dirty="0">
                <a:latin typeface="Arial-BoldMT"/>
              </a:rPr>
              <a:t>E </a:t>
            </a:r>
            <a:r>
              <a:rPr lang="en-US" sz="1800" b="0" i="0" u="none" strike="noStrike" baseline="0" dirty="0">
                <a:latin typeface="ArialMT"/>
              </a:rPr>
              <a:t>/ </a:t>
            </a:r>
            <a:r>
              <a:rPr lang="en-US" sz="1800" b="1" i="0" u="none" strike="noStrike" baseline="0" dirty="0">
                <a:latin typeface="Arial-BoldMT"/>
              </a:rPr>
              <a:t>x </a:t>
            </a:r>
            <a:r>
              <a:rPr lang="en-US" sz="1800" b="0" i="0" u="none" strike="noStrike" baseline="0" dirty="0">
                <a:latin typeface="ArialMT"/>
              </a:rPr>
              <a:t>) =</a:t>
            </a:r>
            <a:r>
              <a:rPr lang="en-US" sz="1800" b="0" i="0" u="none" strike="noStrike" baseline="0" dirty="0">
                <a:highlight>
                  <a:srgbClr val="FFFF00"/>
                </a:highlight>
                <a:latin typeface="ArialMT"/>
              </a:rPr>
              <a:t> </a:t>
            </a:r>
            <a:r>
              <a:rPr lang="en-US" sz="1800" b="1" i="0" u="none" strike="noStrike" baseline="0" dirty="0">
                <a:highlight>
                  <a:srgbClr val="FFFF00"/>
                </a:highlight>
                <a:latin typeface="ArialMT"/>
              </a:rPr>
              <a:t>0.5</a:t>
            </a:r>
            <a:r>
              <a:rPr lang="en-US" sz="1800" b="0" i="0" u="none" strike="noStrike" baseline="0" dirty="0">
                <a:highlight>
                  <a:srgbClr val="FFFF00"/>
                </a:highlight>
                <a:latin typeface="ArialMT"/>
              </a:rPr>
              <a:t> </a:t>
            </a:r>
            <a:r>
              <a:rPr lang="en-US" sz="1800" b="0" i="0" u="none" strike="noStrike" baseline="0" dirty="0">
                <a:latin typeface="ArialMT"/>
              </a:rPr>
              <a:t>* 0.35 / 3.0 = 0.0583. </a:t>
            </a:r>
          </a:p>
          <a:p>
            <a:r>
              <a:rPr lang="en-US" sz="1600" b="0" i="0" u="none" strike="noStrike" baseline="0" dirty="0">
                <a:latin typeface="ArialMT"/>
              </a:rPr>
              <a:t>The updated </a:t>
            </a:r>
            <a:r>
              <a:rPr lang="en-US" sz="1600" b="1" i="0" u="none" strike="noStrike" baseline="0" dirty="0">
                <a:latin typeface="Arial-BoldMT"/>
              </a:rPr>
              <a:t>A </a:t>
            </a:r>
            <a:r>
              <a:rPr lang="en-US" sz="1600" b="0" i="0" u="none" strike="noStrike" baseline="0" dirty="0">
                <a:latin typeface="ArialMT"/>
              </a:rPr>
              <a:t>is 0.25 + 0.0583 = 0.3083.</a:t>
            </a:r>
          </a:p>
          <a:p>
            <a:r>
              <a:rPr lang="es-ES" sz="1600" b="1" i="0" u="none" strike="noStrike" baseline="0" dirty="0">
                <a:latin typeface="Arial-BoldMT"/>
              </a:rPr>
              <a:t>x </a:t>
            </a:r>
            <a:r>
              <a:rPr lang="es-ES" sz="1600" b="0" i="0" u="none" strike="noStrike" baseline="0" dirty="0">
                <a:latin typeface="ArialMT"/>
              </a:rPr>
              <a:t>= 3.0 </a:t>
            </a:r>
            <a:r>
              <a:rPr lang="es-ES" sz="1600" b="0" i="0" u="none" strike="noStrike" baseline="0" dirty="0" err="1">
                <a:latin typeface="ArialMT"/>
              </a:rPr>
              <a:t>gives</a:t>
            </a:r>
            <a:r>
              <a:rPr lang="es-ES" sz="1600" b="0" i="0" u="none" strike="noStrike" baseline="0" dirty="0">
                <a:latin typeface="ArialMT"/>
              </a:rPr>
              <a:t> </a:t>
            </a:r>
            <a:r>
              <a:rPr lang="es-ES" sz="1600" b="1" i="0" u="none" strike="noStrike" baseline="0" dirty="0">
                <a:latin typeface="Arial-BoldMT"/>
              </a:rPr>
              <a:t>y </a:t>
            </a:r>
            <a:r>
              <a:rPr lang="es-ES" sz="1600" b="0" i="0" u="none" strike="noStrike" baseline="0" dirty="0">
                <a:latin typeface="ArialMT"/>
              </a:rPr>
              <a:t>= 0.3083 * 3.0 = 0.9250(</a:t>
            </a:r>
            <a:r>
              <a:rPr lang="es-ES" sz="1600" b="1" i="0" u="none" strike="noStrike" baseline="0" dirty="0" err="1">
                <a:latin typeface="ArialMT"/>
              </a:rPr>
              <a:t>below</a:t>
            </a:r>
            <a:r>
              <a:rPr lang="es-ES" sz="1600" b="1" i="0" u="none" strike="noStrike" baseline="0" dirty="0">
                <a:latin typeface="ArialMT"/>
              </a:rPr>
              <a:t> 1.1</a:t>
            </a:r>
            <a:r>
              <a:rPr lang="es-ES" sz="1600" b="0" i="0" u="none" strike="noStrike" baseline="0" dirty="0">
                <a:latin typeface="ArialMT"/>
              </a:rPr>
              <a:t>)</a:t>
            </a:r>
            <a:endParaRPr lang="en-US" sz="1600" b="0" i="0" u="none" strike="noStrike" baseline="0" dirty="0">
              <a:latin typeface="ArialMT"/>
            </a:endParaRPr>
          </a:p>
          <a:p>
            <a:r>
              <a:rPr lang="en-US" dirty="0"/>
              <a:t>2) Second Example:</a:t>
            </a:r>
          </a:p>
          <a:p>
            <a:pPr algn="l"/>
            <a:r>
              <a:rPr lang="en-US" sz="1600" b="1" i="0" u="none" strike="noStrike" baseline="0" dirty="0">
                <a:latin typeface="Arial-BoldMT"/>
              </a:rPr>
              <a:t>x </a:t>
            </a:r>
            <a:r>
              <a:rPr lang="en-US" sz="1600" b="0" i="0" u="none" strike="noStrike" baseline="0" dirty="0">
                <a:latin typeface="ArialMT"/>
              </a:rPr>
              <a:t>= 1.0. Using </a:t>
            </a:r>
            <a:r>
              <a:rPr lang="en-US" sz="1600" b="1" i="0" u="none" strike="noStrike" baseline="0" dirty="0">
                <a:latin typeface="Arial-BoldMT"/>
              </a:rPr>
              <a:t>A </a:t>
            </a:r>
            <a:r>
              <a:rPr lang="en-US" sz="1600" b="0" i="0" u="none" strike="noStrike" baseline="0" dirty="0">
                <a:latin typeface="ArialMT"/>
              </a:rPr>
              <a:t>= </a:t>
            </a:r>
            <a:r>
              <a:rPr lang="en-US" sz="1600" b="1" i="0" u="none" strike="noStrike" baseline="0" dirty="0">
                <a:latin typeface="ArialMT"/>
              </a:rPr>
              <a:t>0.3083</a:t>
            </a:r>
            <a:r>
              <a:rPr lang="en-US" sz="1600" b="0" i="0" u="none" strike="noStrike" baseline="0" dirty="0">
                <a:latin typeface="ArialMT"/>
              </a:rPr>
              <a:t> </a:t>
            </a:r>
            <a:r>
              <a:rPr lang="en-US" sz="1600" b="0" i="0" u="none" strike="noStrike" baseline="0" dirty="0">
                <a:latin typeface="ArialMT"/>
                <a:sym typeface="Wingdings" panose="05000000000000000000" pitchFamily="2" charset="2"/>
              </a:rPr>
              <a:t></a:t>
            </a:r>
            <a:r>
              <a:rPr lang="en-US" sz="1600" b="0" i="0" u="none" strike="noStrike" baseline="0" dirty="0">
                <a:latin typeface="ArialMT"/>
              </a:rPr>
              <a:t> y = 0.3083 * 1.0 = </a:t>
            </a:r>
            <a:r>
              <a:rPr lang="en-US" sz="1600" b="1" i="0" u="none" strike="noStrike" baseline="0" dirty="0">
                <a:latin typeface="ArialMT"/>
              </a:rPr>
              <a:t>0.3083</a:t>
            </a:r>
            <a:r>
              <a:rPr lang="en-US" sz="1600" b="0" i="0" u="none" strike="noStrike" baseline="0" dirty="0">
                <a:latin typeface="ArialMT"/>
              </a:rPr>
              <a:t>. </a:t>
            </a:r>
          </a:p>
          <a:p>
            <a:pPr algn="l"/>
            <a:r>
              <a:rPr lang="en-US" sz="1600" b="0" i="0" u="none" strike="noStrike" baseline="0" dirty="0">
                <a:latin typeface="ArialMT"/>
              </a:rPr>
              <a:t>The desired value was 2.9 so the error is (2.9 - 0.3083)</a:t>
            </a:r>
          </a:p>
          <a:p>
            <a:pPr algn="l"/>
            <a:r>
              <a:rPr lang="en-US" sz="1600" b="0" i="0" u="none" strike="noStrike" baseline="0" dirty="0">
                <a:latin typeface="ArialMT"/>
              </a:rPr>
              <a:t>= </a:t>
            </a:r>
            <a:r>
              <a:rPr lang="en-US" sz="1600" b="1" i="0" u="none" strike="noStrike" baseline="0" dirty="0">
                <a:latin typeface="ArialMT"/>
              </a:rPr>
              <a:t>2.5917</a:t>
            </a:r>
            <a:r>
              <a:rPr lang="en-US" sz="1600" b="0" i="0" u="none" strike="noStrike" baseline="0" dirty="0">
                <a:latin typeface="ArialMT"/>
              </a:rPr>
              <a:t>.  </a:t>
            </a:r>
          </a:p>
          <a:p>
            <a:pPr algn="l"/>
            <a:r>
              <a:rPr lang="en-US" sz="1600" b="0" i="0" u="none" strike="noStrike" baseline="0" dirty="0">
                <a:latin typeface="ArialMT"/>
              </a:rPr>
              <a:t>Δ </a:t>
            </a:r>
            <a:r>
              <a:rPr lang="en-US" sz="1600" b="1" i="0" u="none" strike="noStrike" baseline="0" dirty="0">
                <a:latin typeface="Arial-BoldMT"/>
              </a:rPr>
              <a:t>A </a:t>
            </a:r>
            <a:r>
              <a:rPr lang="en-US" sz="1600" b="0" i="0" u="none" strike="noStrike" baseline="0" dirty="0">
                <a:latin typeface="ArialMT"/>
              </a:rPr>
              <a:t>= </a:t>
            </a:r>
            <a:r>
              <a:rPr lang="en-US" sz="1600" b="1" i="0" u="none" strike="noStrike" baseline="0" dirty="0">
                <a:latin typeface="Arial-BoldMT"/>
              </a:rPr>
              <a:t>L </a:t>
            </a:r>
            <a:r>
              <a:rPr lang="en-US" sz="1600" b="0" i="0" u="none" strike="noStrike" baseline="0" dirty="0">
                <a:latin typeface="ArialMT"/>
              </a:rPr>
              <a:t>( </a:t>
            </a:r>
            <a:r>
              <a:rPr lang="en-US" sz="1600" b="1" i="0" u="none" strike="noStrike" baseline="0" dirty="0">
                <a:latin typeface="Arial-BoldMT"/>
              </a:rPr>
              <a:t>E </a:t>
            </a:r>
            <a:r>
              <a:rPr lang="en-US" sz="1600" b="0" i="0" u="none" strike="noStrike" baseline="0" dirty="0">
                <a:latin typeface="ArialMT"/>
              </a:rPr>
              <a:t>/ </a:t>
            </a:r>
            <a:r>
              <a:rPr lang="en-US" sz="1600" b="1" i="0" u="none" strike="noStrike" baseline="0" dirty="0">
                <a:latin typeface="Arial-BoldMT"/>
              </a:rPr>
              <a:t>x </a:t>
            </a:r>
            <a:r>
              <a:rPr lang="en-US" sz="1600" b="0" i="0" u="none" strike="noStrike" baseline="0" dirty="0">
                <a:latin typeface="ArialMT"/>
              </a:rPr>
              <a:t>) = 0.5 * 2.5917 / 1.0 = 1.2958. The even newer </a:t>
            </a:r>
            <a:r>
              <a:rPr lang="en-US" sz="1600" b="1" i="0" u="none" strike="noStrike" baseline="0" dirty="0">
                <a:latin typeface="Arial-BoldMT"/>
              </a:rPr>
              <a:t>A </a:t>
            </a:r>
            <a:r>
              <a:rPr lang="en-US" sz="1600" b="0" i="0" u="none" strike="noStrike" baseline="0" dirty="0">
                <a:latin typeface="ArialMT"/>
              </a:rPr>
              <a:t>is now 0.3083 + 1.2958 = 1.6042.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E85FB-AA1E-A4B2-D146-0C7AEE67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4" y="179917"/>
            <a:ext cx="6652464" cy="55499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A3340C-21EA-5DC2-CADD-F4306BEF8F1C}"/>
              </a:ext>
            </a:extLst>
          </p:cNvPr>
          <p:cNvCxnSpPr>
            <a:cxnSpLocks/>
          </p:cNvCxnSpPr>
          <p:nvPr/>
        </p:nvCxnSpPr>
        <p:spPr>
          <a:xfrm flipH="1">
            <a:off x="6172202" y="2607733"/>
            <a:ext cx="1036560" cy="362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2197AF-B2BD-5CD6-7884-B2FB6E63763F}"/>
              </a:ext>
            </a:extLst>
          </p:cNvPr>
          <p:cNvCxnSpPr/>
          <p:nvPr/>
        </p:nvCxnSpPr>
        <p:spPr>
          <a:xfrm flipH="1" flipV="1">
            <a:off x="2989943" y="2385181"/>
            <a:ext cx="3972076" cy="28157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026D33-E2FA-E192-C1EA-AD4CF40F471B}"/>
              </a:ext>
            </a:extLst>
          </p:cNvPr>
          <p:cNvSpPr txBox="1"/>
          <p:nvPr/>
        </p:nvSpPr>
        <p:spPr>
          <a:xfrm>
            <a:off x="120954" y="5689299"/>
            <a:ext cx="122258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The dividing line is y=1.6042x, learned through an automated classification method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Moderating updates limits the impact of noisy or erroneous real-world training examples.</a:t>
            </a:r>
          </a:p>
          <a:p>
            <a:pPr algn="l"/>
            <a:endParaRPr lang="en-US" sz="1800" b="0" i="0" u="none" strike="noStrike" baseline="0" dirty="0">
              <a:latin typeface="ArialMT"/>
            </a:endParaRPr>
          </a:p>
          <a:p>
            <a:pPr algn="l"/>
            <a:endParaRPr lang="en-US" sz="1800" b="0" i="0" u="none" strike="noStrike" baseline="0" dirty="0">
              <a:latin typeface="ArialMT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EBA9AE8C-69E2-C26F-4DE4-D3D2B9F11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9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16704-0585-AECE-DF21-808FFB2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313268"/>
            <a:ext cx="4353116" cy="9797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1800" b="1" i="0" u="none" strike="noStrike" baseline="0" dirty="0">
                <a:solidFill>
                  <a:srgbClr val="351C75"/>
                </a:solidFill>
                <a:latin typeface="Arial-BoldMT"/>
              </a:rPr>
              <a:t>A Simple Predicting Machine</a:t>
            </a:r>
            <a:endParaRPr lang="en-US" sz="3200" dirty="0">
              <a:solidFill>
                <a:srgbClr val="595959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AF2EF8-6720-A180-A1DC-7D9707A9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05" y="480713"/>
            <a:ext cx="5988013" cy="5737058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</a:rPr>
              <a:t>How to predict without formula</a:t>
            </a:r>
          </a:p>
          <a:p>
            <a:r>
              <a:rPr lang="en-US" sz="2000" dirty="0">
                <a:solidFill>
                  <a:srgbClr val="595959"/>
                </a:solidFill>
              </a:rPr>
              <a:t>Relationship is linear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Or if we double the number in miles, the same distance in kilometers is also doubled</a:t>
            </a:r>
          </a:p>
          <a:p>
            <a:pPr algn="l"/>
            <a:r>
              <a:rPr lang="en-US" sz="1800" dirty="0">
                <a:solidFill>
                  <a:srgbClr val="595959"/>
                </a:solidFill>
                <a:latin typeface="ArialMT"/>
              </a:rPr>
              <a:t>OR miles = km * c but c? Randomly choose c =0.5</a:t>
            </a:r>
          </a:p>
          <a:p>
            <a:pPr algn="l"/>
            <a:endParaRPr lang="en-US" sz="2000" dirty="0">
              <a:solidFill>
                <a:srgbClr val="595959"/>
              </a:solidFill>
            </a:endParaRPr>
          </a:p>
          <a:p>
            <a:pPr algn="l"/>
            <a:endParaRPr lang="en-US" sz="2000" dirty="0">
              <a:solidFill>
                <a:srgbClr val="595959"/>
              </a:solidFill>
            </a:endParaRPr>
          </a:p>
          <a:p>
            <a:r>
              <a:rPr lang="en-US" dirty="0"/>
              <a:t>answer should be 62.137</a:t>
            </a:r>
          </a:p>
          <a:p>
            <a:r>
              <a:rPr lang="en-US" b="1" dirty="0"/>
              <a:t>We get error</a:t>
            </a:r>
          </a:p>
          <a:p>
            <a:r>
              <a:rPr lang="en-US" dirty="0"/>
              <a:t> error = truth calculated</a:t>
            </a:r>
          </a:p>
          <a:p>
            <a:pPr marL="0" indent="0">
              <a:buNone/>
            </a:pPr>
            <a:r>
              <a:rPr lang="en-US" dirty="0"/>
              <a:t>	    = 62.137 - 50</a:t>
            </a:r>
          </a:p>
          <a:p>
            <a:pPr marL="0" indent="0">
              <a:buNone/>
            </a:pPr>
            <a:r>
              <a:rPr lang="en-US" dirty="0"/>
              <a:t>                 = 12.137</a:t>
            </a: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8722C-D492-6DB2-BEAB-3D567AD5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76" y="992258"/>
            <a:ext cx="5880406" cy="1839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62742-79C7-D01D-0388-26A9907E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5" y="2794907"/>
            <a:ext cx="6432151" cy="1728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2F7DF-4270-A175-B6B7-BC3F4B8E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05" y="4759971"/>
            <a:ext cx="5779879" cy="18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6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549765-27E0-890F-8857-B8896279F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28" y="-1"/>
            <a:ext cx="6198006" cy="69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7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3B1746-2C07-3580-79EC-B123BC68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64" y="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CE5D59-565C-F471-45B4-33186A609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3330" y="1330840"/>
            <a:ext cx="5381740" cy="47718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latin typeface="ArialMT"/>
              </a:rPr>
              <a:t>H</a:t>
            </a:r>
            <a:r>
              <a:rPr lang="en-US" sz="1800" b="0" i="0" u="none" strike="noStrike" baseline="0" dirty="0">
                <a:latin typeface="ArialMT"/>
              </a:rPr>
              <a:t>ow much we nudge the value of c?</a:t>
            </a:r>
          </a:p>
          <a:p>
            <a:pPr algn="l"/>
            <a:r>
              <a:rPr lang="en-US" sz="1800" dirty="0">
                <a:latin typeface="ArialMT"/>
              </a:rPr>
              <a:t>C</a:t>
            </a:r>
            <a:r>
              <a:rPr lang="en-US" sz="1800" b="0" i="0" u="none" strike="noStrike" baseline="0" dirty="0">
                <a:latin typeface="ArialMT"/>
              </a:rPr>
              <a:t>orrection is a fraction of the error.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Big error means a bigger correction is needed, and a tiny error means the teeniest of nudges to </a:t>
            </a:r>
            <a:r>
              <a:rPr lang="en-US" sz="1800" b="1" i="0" u="none" strike="noStrike" baseline="0" dirty="0">
                <a:latin typeface="Arial-BoldMT"/>
              </a:rPr>
              <a:t>c </a:t>
            </a:r>
            <a:r>
              <a:rPr lang="en-US" sz="1800" b="0" i="0" u="none" strike="noStrike" baseline="0" dirty="0">
                <a:latin typeface="ArialMT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This is the very core process of learning in a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neural network to train the machine to get better and better at giving the right answer</a:t>
            </a:r>
          </a:p>
          <a:p>
            <a:pPr algn="l"/>
            <a:r>
              <a:rPr lang="en-US" sz="1800" dirty="0">
                <a:latin typeface="ArialMT"/>
              </a:rPr>
              <a:t>This process is </a:t>
            </a:r>
            <a:r>
              <a:rPr lang="en-US" sz="1800" b="1" i="0" u="none" strike="noStrike" baseline="0" dirty="0">
                <a:latin typeface="Arial-BoldMT"/>
              </a:rPr>
              <a:t>iterative, </a:t>
            </a:r>
            <a:r>
              <a:rPr lang="en-US" sz="1800" b="0" i="0" u="none" strike="noStrike" baseline="0" dirty="0">
                <a:latin typeface="ArialMT"/>
              </a:rPr>
              <a:t>and it means repeatedly improving an answer bit by bit</a:t>
            </a:r>
            <a:endParaRPr lang="en-US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EF738C-DA66-06AA-81E1-03B0656E56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0172" y="104503"/>
            <a:ext cx="5840909" cy="2983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ECC8-6C39-0C7E-6CC1-C17289E21AC7}"/>
              </a:ext>
            </a:extLst>
          </p:cNvPr>
          <p:cNvSpPr txBox="1"/>
          <p:nvPr/>
        </p:nvSpPr>
        <p:spPr>
          <a:xfrm>
            <a:off x="6421701" y="3087610"/>
            <a:ext cx="63380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MT"/>
              </a:rPr>
              <a:t>miles = km * c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Increase c to c=0.6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r>
              <a:rPr lang="en-US" sz="2400" b="1" dirty="0"/>
              <a:t> = 2.137</a:t>
            </a:r>
          </a:p>
          <a:p>
            <a:r>
              <a:rPr lang="en-US" sz="2400" b="1" dirty="0"/>
              <a:t>Increase to 0.7 c=0.7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r>
              <a:rPr lang="en-US" sz="2400" b="1" dirty="0"/>
              <a:t> = -7.863(overshot)</a:t>
            </a:r>
          </a:p>
          <a:p>
            <a:r>
              <a:rPr lang="en-US" sz="2400" b="1" dirty="0"/>
              <a:t>Now make it between 0.6  and 0.7</a:t>
            </a:r>
          </a:p>
          <a:p>
            <a:r>
              <a:rPr lang="en-US" sz="2400" b="1" dirty="0"/>
              <a:t>0.61 c= 0.61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r>
              <a:rPr lang="en-US" sz="2400" b="1" dirty="0"/>
              <a:t> = 1.137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E873D5-5E85-AE8C-EB43-669D9DA0C80F}"/>
              </a:ext>
            </a:extLst>
          </p:cNvPr>
          <p:cNvCxnSpPr>
            <a:cxnSpLocks/>
          </p:cNvCxnSpPr>
          <p:nvPr/>
        </p:nvCxnSpPr>
        <p:spPr>
          <a:xfrm flipH="1" flipV="1">
            <a:off x="4309783" y="1330840"/>
            <a:ext cx="2376499" cy="264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40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9907C-B737-B912-528C-7EBFC589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465" y="433687"/>
            <a:ext cx="8355219" cy="6235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6E702-9ADC-DA80-3DAE-AC45BF094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84" y="2449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Training a Classifier for Garden 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2E4C-6BDC-477D-3175-10912DB7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646" y="1521319"/>
            <a:ext cx="10596154" cy="465564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6BCDC-5AD4-9954-18CF-C1A23895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002" y="1521319"/>
            <a:ext cx="2996355" cy="2479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8B10E-42DA-6200-F788-9786E10BC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593" y="4069187"/>
            <a:ext cx="3359175" cy="22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7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7779-CF8C-6CE8-DFE8-E7A54F26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49D31-8AE9-7695-71BD-C5D17F049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0A513-2586-8C47-9488-E225BAB5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00" y="0"/>
            <a:ext cx="8888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9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02F8-F0E3-D590-9365-720F15FB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7786-6A88-2EEC-2548-6F1AC89C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AC53D-D7AB-93D2-FBFF-22642E6C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52" y="0"/>
            <a:ext cx="8326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4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F72E-89CE-2A28-3FD9-DE57BCBB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F228-8D79-D676-43B7-4AEFD3E8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ADCC7-E9A3-FD68-C941-A63F84CE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14" y="0"/>
            <a:ext cx="8327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6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C826-243E-001C-CE9E-4A7A3DDF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DDA50-5F00-A032-C60E-36C12277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1D205-5DF0-D20F-7AE9-FACF61E7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62" y="0"/>
            <a:ext cx="9096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732F7-8564-51A4-6831-7A582139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9" y="637490"/>
            <a:ext cx="9144000" cy="6220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2F1155-2314-FD09-FE7D-CB0F4089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513" y="4538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Training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BC94A-32C7-86D7-2475-5F72E8C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38381" cy="435133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ArialMT"/>
              </a:rPr>
              <a:t>Examples of truth used to teach a predictor, or a classifier are called the </a:t>
            </a:r>
            <a:r>
              <a:rPr lang="en-US" sz="1800" b="1" i="0" u="none" strike="noStrike" baseline="0" dirty="0">
                <a:latin typeface="Arial-BoldMT"/>
              </a:rPr>
              <a:t>training data 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172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1120</Words>
  <Application>Microsoft Office PowerPoint</Application>
  <PresentationFormat>Widescreen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Arial-BoldMT</vt:lpstr>
      <vt:lpstr>ArialMT</vt:lpstr>
      <vt:lpstr>CourierNewPS-BoldMT</vt:lpstr>
      <vt:lpstr>Wingdings</vt:lpstr>
      <vt:lpstr>Office Theme</vt:lpstr>
      <vt:lpstr>NN Through Simple Example</vt:lpstr>
      <vt:lpstr>A Simple Predicting Machine</vt:lpstr>
      <vt:lpstr>PowerPoint Presentation</vt:lpstr>
      <vt:lpstr>Training a Classifier for Garden Bug</vt:lpstr>
      <vt:lpstr>PowerPoint Presentation</vt:lpstr>
      <vt:lpstr>PowerPoint Presentation</vt:lpstr>
      <vt:lpstr>PowerPoint Presentation</vt:lpstr>
      <vt:lpstr>PowerPoint Presentation</vt:lpstr>
      <vt:lpstr>Training Dataset</vt:lpstr>
      <vt:lpstr>PowerPoint Presentation</vt:lpstr>
      <vt:lpstr>How Training Data works</vt:lpstr>
      <vt:lpstr>PowerPoint Presentation</vt:lpstr>
      <vt:lpstr>Visual Representation of  Error = (desired target – actual output) </vt:lpstr>
      <vt:lpstr>Updating Parameter</vt:lpstr>
      <vt:lpstr>Updating Parameter</vt:lpstr>
      <vt:lpstr>PowerPoint Presentation</vt:lpstr>
      <vt:lpstr>PowerPoint Presentation</vt:lpstr>
      <vt:lpstr>Calm down or moderate Learning Rate</vt:lpstr>
      <vt:lpstr>The Learning Rate   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Hina Ali</dc:creator>
  <cp:lastModifiedBy>Hina Ali</cp:lastModifiedBy>
  <cp:revision>79</cp:revision>
  <dcterms:created xsi:type="dcterms:W3CDTF">2024-09-18T03:43:41Z</dcterms:created>
  <dcterms:modified xsi:type="dcterms:W3CDTF">2024-09-25T05:54:26Z</dcterms:modified>
</cp:coreProperties>
</file>